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70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71" r:id="rId12"/>
    <p:sldId id="267" r:id="rId13"/>
    <p:sldId id="268" r:id="rId14"/>
    <p:sldId id="269" r:id="rId15"/>
    <p:sldId id="272" r:id="rId16"/>
    <p:sldId id="273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2264CF-0D90-464F-93BA-9ECD1BC3A0DE}" v="670" dt="2023-09-03T11:17:15.544"/>
    <p1510:client id="{0F7C0486-616C-48C7-BF70-04FD0D1DDF65}" v="11" dt="2023-08-10T08:42:29.418"/>
    <p1510:client id="{7FB3C596-F690-477A-B729-74707F78B7ED}" v="1127" dt="2023-08-10T10:33:19.134"/>
    <p1510:client id="{917F17DD-7CE0-4E6E-87F4-883F34F821FA}" v="204" dt="2023-08-10T09:28:42.495"/>
    <p1510:client id="{B1C0E58F-4322-4017-80D9-DB36F7F8B146}" v="533" dt="2023-08-10T10:53:08.711"/>
    <p1510:client id="{B4A08D8D-0D14-4042-8074-530FAAD9925D}" v="505" dt="2023-09-03T18:20:23.207"/>
    <p1510:client id="{CD5DA030-A5AF-4177-B7A6-9F9F0CDDB709}" v="139" dt="2023-09-04T12:20:40.028"/>
    <p1510:client id="{D9BC5074-E103-4C7B-87A6-A95D5E793263}" v="842" dt="2023-09-02T12:47:38.4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67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439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792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68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297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541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411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175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969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12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791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6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edureka.c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akurian?utm_source=unsplash&amp;utm_medium=referral&amp;utm_content=creditCopyText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photos/58Z17lnVS4U?utm_source=unsplash&amp;utm_medium=referral&amp;utm_content=creditCopyText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omashertogh?utm_source=unsplash&amp;utm_medium=referral&amp;utm_content=creditCopyTe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photos/eS6rqvLx7o0?utm_source=unsplash&amp;utm_medium=referral&amp;utm_content=creditCopyTex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yiorgosntrahas?utm_source=unsplash&amp;utm_medium=referral&amp;utm_content=creditCopyText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photos/mcAUHlGirVs?utm_source=unsplash&amp;utm_medium=referral&amp;utm_content=creditCopyText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reegraphictoday?utm_source=unsplash&amp;utm_medium=referral&amp;utm_content=creditCopyText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photos/82TpEld0_e4?utm_source=unsplash&amp;utm_medium=referral&amp;utm_content=creditCopyText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10AD31-ADC6-8FA2-E07D-769B4B13ED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7762" y="640080"/>
            <a:ext cx="6251110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5400">
                <a:ea typeface="Calibri Light"/>
                <a:cs typeface="Calibri Light"/>
              </a:rPr>
              <a:t>Causal Models in Machine Learning and its Applications in Healthcare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32CE7C-F19A-27F5-155C-5D69C18A75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97760" y="4636008"/>
            <a:ext cx="6251111" cy="15727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dirty="0">
                <a:ea typeface="Calibri"/>
                <a:cs typeface="Calibri"/>
              </a:rPr>
              <a:t>Hiram G. Menendez</a:t>
            </a:r>
            <a:endParaRPr lang="en-US">
              <a:ea typeface="Calibri"/>
              <a:cs typeface="Calibri"/>
            </a:endParaRPr>
          </a:p>
          <a:p>
            <a:pPr algn="l"/>
            <a:r>
              <a:rPr lang="en-US" dirty="0">
                <a:ea typeface="Calibri"/>
                <a:cs typeface="Calibri"/>
              </a:rPr>
              <a:t>Springboard Alumni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3402BA8-0509-B8B6-F39C-97D16555DE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61" r="10164" b="-2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B83BB1-7519-9F3E-F906-EC1170456C1B}"/>
              </a:ext>
            </a:extLst>
          </p:cNvPr>
          <p:cNvSpPr txBox="1"/>
          <p:nvPr/>
        </p:nvSpPr>
        <p:spPr>
          <a:xfrm>
            <a:off x="4146467" y="6580909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ea typeface="Calibri"/>
                <a:cs typeface="Calibri"/>
              </a:rPr>
              <a:t>Image from </a:t>
            </a:r>
            <a:r>
              <a:rPr lang="en-US" sz="1200" dirty="0">
                <a:ea typeface="Calibri"/>
                <a:cs typeface="Calibri"/>
                <a:hlinkClick r:id="rId3"/>
              </a:rPr>
              <a:t>edureka.co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7040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3F41C-ABB8-D1D1-FCB1-546F3E3E7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Learning Graphical 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5D79B-B30D-FF1B-B91B-C0476B677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ea typeface="Calibri"/>
                <a:cs typeface="Calibri"/>
              </a:rPr>
              <a:t>Possible goals of building a graphical model:</a:t>
            </a:r>
          </a:p>
          <a:p>
            <a:pPr marL="514350" indent="-514350">
              <a:buAutoNum type="arabicPeriod"/>
            </a:pPr>
            <a:r>
              <a:rPr lang="en-US" dirty="0">
                <a:ea typeface="Calibri"/>
                <a:cs typeface="Calibri"/>
              </a:rPr>
              <a:t>Density Estimation: find the correct probability distribution.</a:t>
            </a:r>
          </a:p>
          <a:p>
            <a:pPr marL="1085850" lvl="1" indent="-342900"/>
            <a:r>
              <a:rPr lang="en-US" dirty="0">
                <a:ea typeface="Calibri"/>
                <a:cs typeface="Calibri"/>
              </a:rPr>
              <a:t>Allows you to perform queries.</a:t>
            </a:r>
          </a:p>
          <a:p>
            <a:pPr marL="1085850" lvl="1" indent="-342900"/>
            <a:r>
              <a:rPr lang="en-US" dirty="0">
                <a:ea typeface="Calibri"/>
                <a:cs typeface="Calibri"/>
              </a:rPr>
              <a:t>Examples: </a:t>
            </a:r>
            <a:endParaRPr lang="en-US" dirty="0"/>
          </a:p>
          <a:p>
            <a:pPr lvl="2"/>
            <a:r>
              <a:rPr lang="en-US" dirty="0">
                <a:ea typeface="Calibri"/>
                <a:cs typeface="Calibri"/>
              </a:rPr>
              <a:t>P(Job = yes | Intelligence = Low, SAT = High)</a:t>
            </a:r>
            <a:endParaRPr lang="en-US"/>
          </a:p>
          <a:p>
            <a:pPr lvl="2"/>
            <a:r>
              <a:rPr lang="en-US" dirty="0">
                <a:ea typeface="Calibri"/>
                <a:cs typeface="Calibri"/>
              </a:rPr>
              <a:t>P(Job = yes | do(Grade) = High) </a:t>
            </a:r>
            <a:r>
              <a:rPr lang="en-US" dirty="0">
                <a:solidFill>
                  <a:srgbClr val="FF0000"/>
                </a:solidFill>
                <a:ea typeface="Calibri"/>
                <a:cs typeface="Calibri"/>
              </a:rPr>
              <a:t>*Interventional Query</a:t>
            </a:r>
            <a:endParaRPr lang="en-US" dirty="0">
              <a:ea typeface="Calibri"/>
              <a:cs typeface="Calibri"/>
            </a:endParaRPr>
          </a:p>
          <a:p>
            <a:pPr marL="514350" indent="-514350">
              <a:buAutoNum type="arabicPeriod"/>
            </a:pPr>
            <a:r>
              <a:rPr lang="en-US" dirty="0">
                <a:ea typeface="Calibri"/>
                <a:cs typeface="Calibri"/>
              </a:rPr>
              <a:t>Specific Task: </a:t>
            </a:r>
          </a:p>
          <a:p>
            <a:pPr marL="971550" lvl="1" indent="-342900"/>
            <a:r>
              <a:rPr lang="en-US" dirty="0">
                <a:ea typeface="Calibri"/>
                <a:cs typeface="Calibri"/>
              </a:rPr>
              <a:t>Example: Classification Task</a:t>
            </a:r>
            <a:endParaRPr lang="en-US">
              <a:cs typeface="Calibri"/>
            </a:endParaRPr>
          </a:p>
          <a:p>
            <a:pPr marL="514350" indent="-514350">
              <a:buAutoNum type="arabicPeriod"/>
            </a:pPr>
            <a:r>
              <a:rPr lang="en-US" dirty="0">
                <a:ea typeface="Calibri"/>
                <a:cs typeface="Calibri"/>
              </a:rPr>
              <a:t>Knowledge Discovery: what is the causal structure of my data?</a:t>
            </a:r>
          </a:p>
          <a:p>
            <a:pPr marL="971550" lvl="1"/>
            <a:r>
              <a:rPr lang="en-US" dirty="0">
                <a:ea typeface="Calibri"/>
                <a:cs typeface="Calibri"/>
              </a:rPr>
              <a:t>Example: "Having a high grade does not </a:t>
            </a:r>
            <a:r>
              <a:rPr lang="en-US" dirty="0" err="1">
                <a:ea typeface="Calibri"/>
                <a:cs typeface="Calibri"/>
              </a:rPr>
              <a:t>'cause</a:t>
            </a:r>
            <a:r>
              <a:rPr lang="en-US" dirty="0">
                <a:ea typeface="Calibri"/>
                <a:cs typeface="Calibri"/>
              </a:rPr>
              <a:t>' a high SAT score"</a:t>
            </a:r>
            <a:endParaRPr lang="en-US">
              <a:cs typeface="Calibri" panose="020F0502020204030204"/>
            </a:endParaRPr>
          </a:p>
          <a:p>
            <a:pPr marL="0" indent="0" algn="ctr">
              <a:buNone/>
            </a:pPr>
            <a:endParaRPr lang="en-US" dirty="0">
              <a:solidFill>
                <a:srgbClr val="000000"/>
              </a:solidFill>
              <a:ea typeface="Calibri"/>
              <a:cs typeface="Calibri"/>
            </a:endParaRPr>
          </a:p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  <a:ea typeface="Calibri"/>
                <a:cs typeface="Calibri"/>
              </a:rPr>
              <a:t>Each of these goals will use different metrics to define success.</a:t>
            </a:r>
          </a:p>
          <a:p>
            <a:pPr marL="0" indent="0" algn="ctr">
              <a:buNone/>
            </a:pPr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454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white and blue logo&#10;&#10;Description automatically generated">
            <a:extLst>
              <a:ext uri="{FF2B5EF4-FFF2-40B4-BE49-F238E27FC236}">
                <a16:creationId xmlns:a16="http://schemas.microsoft.com/office/drawing/2014/main" id="{3A2AB567-2C3C-7A0B-5ADE-F452279FDF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09" y="4742"/>
            <a:ext cx="12099893" cy="6855051"/>
          </a:xfrm>
        </p:spPr>
      </p:pic>
    </p:spTree>
    <p:extLst>
      <p:ext uri="{BB962C8B-B14F-4D97-AF65-F5344CB8AC3E}">
        <p14:creationId xmlns:p14="http://schemas.microsoft.com/office/powerpoint/2010/main" val="138270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4B5A3-54A0-1FE2-D3E3-294EBEB6D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Capstone Project 3 Goals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40E4E-088A-4142-F79B-6446F7738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en-US" dirty="0">
                <a:latin typeface="Arial"/>
                <a:cs typeface="Arial"/>
              </a:rPr>
              <a:t>Goal #1: build a BN classifier for coronary artery disease.</a:t>
            </a:r>
          </a:p>
          <a:p>
            <a:pPr marL="342900" indent="-342900"/>
            <a:r>
              <a:rPr lang="en-US" dirty="0">
                <a:latin typeface="Arial"/>
                <a:cs typeface="Arial"/>
              </a:rPr>
              <a:t>Goal #2: discover causal structure</a:t>
            </a:r>
          </a:p>
          <a:p>
            <a:pPr marL="800100" lvl="1" indent="-342900"/>
            <a:r>
              <a:rPr lang="en-US" sz="2800" dirty="0">
                <a:solidFill>
                  <a:srgbClr val="FF0000"/>
                </a:solidFill>
                <a:latin typeface="Arial"/>
                <a:cs typeface="Arial"/>
              </a:rPr>
              <a:t>What causes coronary artery disease?</a:t>
            </a:r>
          </a:p>
          <a:p>
            <a:pPr marL="342900" indent="-342900"/>
            <a:r>
              <a:rPr lang="en-US" dirty="0">
                <a:latin typeface="Arial"/>
                <a:cs typeface="Arial"/>
              </a:rPr>
              <a:t>Goal #3: Make interventional queries</a:t>
            </a:r>
          </a:p>
          <a:p>
            <a:pPr marL="800100" lvl="1" indent="-342900"/>
            <a:r>
              <a:rPr lang="en-US" sz="2800" dirty="0">
                <a:solidFill>
                  <a:srgbClr val="FF0000"/>
                </a:solidFill>
                <a:latin typeface="Arial"/>
                <a:cs typeface="Arial"/>
              </a:rPr>
              <a:t>Example: If I make a patient stop smoking, how will the chances of having coronary artery disease change?</a:t>
            </a:r>
          </a:p>
          <a:p>
            <a:pPr lvl="1"/>
            <a:endParaRPr lang="en-US"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018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3DF22-8F4E-DC6B-061A-43BE959EA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Results: Classification Task</a:t>
            </a: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31CEF9F-5CAE-0A59-79E0-873709130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8014" y="1390198"/>
            <a:ext cx="9507113" cy="5350843"/>
          </a:xfrm>
        </p:spPr>
      </p:pic>
    </p:spTree>
    <p:extLst>
      <p:ext uri="{BB962C8B-B14F-4D97-AF65-F5344CB8AC3E}">
        <p14:creationId xmlns:p14="http://schemas.microsoft.com/office/powerpoint/2010/main" val="3072746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01A3ED-7414-21FE-A2E7-584A06137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196" y="182872"/>
            <a:ext cx="11545710" cy="6488895"/>
          </a:xfrm>
        </p:spPr>
      </p:pic>
    </p:spTree>
    <p:extLst>
      <p:ext uri="{BB962C8B-B14F-4D97-AF65-F5344CB8AC3E}">
        <p14:creationId xmlns:p14="http://schemas.microsoft.com/office/powerpoint/2010/main" val="3810538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graph with blue and green lines&#10;&#10;Description automatically generated">
            <a:extLst>
              <a:ext uri="{FF2B5EF4-FFF2-40B4-BE49-F238E27FC236}">
                <a16:creationId xmlns:a16="http://schemas.microsoft.com/office/drawing/2014/main" id="{A268ADCA-C93E-61D8-8958-AC8349D1E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1" y="4742"/>
            <a:ext cx="12119686" cy="6815467"/>
          </a:xfrm>
        </p:spPr>
      </p:pic>
    </p:spTree>
    <p:extLst>
      <p:ext uri="{BB962C8B-B14F-4D97-AF65-F5344CB8AC3E}">
        <p14:creationId xmlns:p14="http://schemas.microsoft.com/office/powerpoint/2010/main" val="1393735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A2065F-E99B-C26D-6CF6-C1E6AA94B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Summary</a:t>
            </a:r>
            <a:endParaRPr lang="en-US" dirty="0"/>
          </a:p>
        </p:txBody>
      </p:sp>
      <p:pic>
        <p:nvPicPr>
          <p:cNvPr id="4" name="Picture 3" descr="A close up of a brain&#10;&#10;Description automatically generated">
            <a:extLst>
              <a:ext uri="{FF2B5EF4-FFF2-40B4-BE49-F238E27FC236}">
                <a16:creationId xmlns:a16="http://schemas.microsoft.com/office/drawing/2014/main" id="{8A1C6FB1-1322-0E7E-A249-44F5133F6C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11" r="12205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85CFA-2E6C-E12C-22D3-A42DA1E0D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1789011"/>
            <a:ext cx="4840010" cy="454628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cs typeface="Calibri"/>
              </a:rPr>
              <a:t>Traditional Machine Learning Algorithms learn from data, but they cannot establish causal relationships between features.</a:t>
            </a:r>
          </a:p>
          <a:p>
            <a:r>
              <a:rPr lang="en-US" sz="2000" dirty="0">
                <a:cs typeface="Calibri"/>
              </a:rPr>
              <a:t>Bayesian Networks are models that make predictions about data taking into account the causal structure of the data.</a:t>
            </a:r>
          </a:p>
          <a:p>
            <a:r>
              <a:rPr lang="en-US" sz="2000" dirty="0">
                <a:cs typeface="Calibri"/>
              </a:rPr>
              <a:t>The causal structure of data cannot be established from observational data alone.</a:t>
            </a:r>
          </a:p>
          <a:p>
            <a:r>
              <a:rPr lang="en-US" sz="2000" dirty="0">
                <a:cs typeface="Calibri"/>
              </a:rPr>
              <a:t>In my project, Bayesian Networks performed as well as non-causal models in classification tasks.</a:t>
            </a:r>
          </a:p>
          <a:p>
            <a:r>
              <a:rPr lang="en-US" sz="2000" dirty="0">
                <a:cs typeface="Calibri"/>
              </a:rPr>
              <a:t>Bayesian Networks can make causal inquiries about the data, but it relies on the accuracy of the DAG.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50121E-9FA2-7920-935E-045130F56D0F}"/>
              </a:ext>
            </a:extLst>
          </p:cNvPr>
          <p:cNvSpPr txBox="1"/>
          <p:nvPr/>
        </p:nvSpPr>
        <p:spPr>
          <a:xfrm>
            <a:off x="3764478" y="6584868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Photo by </a:t>
            </a:r>
            <a:r>
              <a:rPr lang="en-US" sz="1200" dirty="0">
                <a:hlinkClick r:id="rId3"/>
              </a:rPr>
              <a:t>Milad Fakurian</a:t>
            </a:r>
            <a:r>
              <a:rPr lang="en-US" sz="1200" dirty="0"/>
              <a:t> on </a:t>
            </a:r>
            <a:r>
              <a:rPr lang="en-US" sz="1200" dirty="0">
                <a:hlinkClick r:id="rId4"/>
              </a:rPr>
              <a:t>Unsplash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4637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01C3A-795A-F06F-3257-DA2D450DA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633" y="3256427"/>
            <a:ext cx="5709721" cy="24308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chemeClr val="tx2"/>
                </a:solidFill>
                <a:ea typeface="Calibri" panose="020F0502020204030204"/>
                <a:cs typeface="Calibri" panose="020F0502020204030204"/>
              </a:rPr>
              <a:t>Thank you!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2427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3A602D-A869-B079-831B-ABCEE6941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3700">
                <a:ea typeface="Calibri Light"/>
                <a:cs typeface="Calibri Light"/>
              </a:rPr>
              <a:t>Imagine the following scenario...</a:t>
            </a:r>
            <a:endParaRPr lang="en-US" sz="37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FF7FD-F79A-8E93-A5F8-5F261DBE6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900">
                <a:ea typeface="Calibri"/>
                <a:cs typeface="Calibri"/>
              </a:rPr>
              <a:t>Your team builds a Machine Learning Model that predicts crop yield.</a:t>
            </a:r>
          </a:p>
          <a:p>
            <a:r>
              <a:rPr lang="en-US" sz="1900">
                <a:ea typeface="Calibri"/>
                <a:cs typeface="Calibri"/>
              </a:rPr>
              <a:t>The models predictions have been valuable to the business.</a:t>
            </a:r>
          </a:p>
          <a:p>
            <a:r>
              <a:rPr lang="en-US" sz="1900">
                <a:ea typeface="Calibri"/>
                <a:cs typeface="Calibri"/>
              </a:rPr>
              <a:t>The features might include:</a:t>
            </a:r>
          </a:p>
          <a:p>
            <a:pPr lvl="1"/>
            <a:r>
              <a:rPr lang="en-US" sz="1900">
                <a:ea typeface="Calibri"/>
                <a:cs typeface="Calibri"/>
              </a:rPr>
              <a:t>Time of the year</a:t>
            </a:r>
          </a:p>
          <a:p>
            <a:pPr lvl="1"/>
            <a:r>
              <a:rPr lang="en-US" sz="1900">
                <a:ea typeface="Calibri"/>
                <a:cs typeface="Calibri"/>
              </a:rPr>
              <a:t>Sunlight exposure time</a:t>
            </a:r>
          </a:p>
          <a:p>
            <a:pPr lvl="1"/>
            <a:r>
              <a:rPr lang="en-US" sz="1900">
                <a:ea typeface="Calibri"/>
                <a:cs typeface="Calibri"/>
              </a:rPr>
              <a:t>Fertilizer concentration</a:t>
            </a:r>
          </a:p>
          <a:p>
            <a:pPr lvl="1"/>
            <a:r>
              <a:rPr lang="en-US" sz="1900">
                <a:ea typeface="Calibri"/>
                <a:cs typeface="Calibri"/>
              </a:rPr>
              <a:t>Etc.</a:t>
            </a:r>
          </a:p>
          <a:p>
            <a:r>
              <a:rPr lang="en-US" sz="1900">
                <a:ea typeface="Calibri"/>
                <a:cs typeface="Calibri"/>
              </a:rPr>
              <a:t>You notice the model tends to predict higher crop yield when the temperature is lower than the daily average.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tractor harvesting wheat in a field&#10;&#10;Description automatically generated">
            <a:extLst>
              <a:ext uri="{FF2B5EF4-FFF2-40B4-BE49-F238E27FC236}">
                <a16:creationId xmlns:a16="http://schemas.microsoft.com/office/drawing/2014/main" id="{2AFB1618-3BE7-0DD3-06BC-BF9EC6AC7F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32" r="11542" b="2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E0B2D4-A086-D619-7705-EE7BF7398CB6}"/>
              </a:ext>
            </a:extLst>
          </p:cNvPr>
          <p:cNvSpPr txBox="1"/>
          <p:nvPr/>
        </p:nvSpPr>
        <p:spPr>
          <a:xfrm>
            <a:off x="8920348" y="6050478"/>
            <a:ext cx="251559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Photo by </a:t>
            </a:r>
            <a:r>
              <a:rPr lang="en-US" sz="1200" dirty="0">
                <a:hlinkClick r:id="rId3"/>
              </a:rPr>
              <a:t>Tomas Hertogh</a:t>
            </a:r>
            <a:r>
              <a:rPr lang="en-US" sz="1200" dirty="0"/>
              <a:t> on </a:t>
            </a:r>
            <a:r>
              <a:rPr lang="en-US" sz="1200" dirty="0">
                <a:hlinkClick r:id="rId4"/>
              </a:rPr>
              <a:t>Unsplash</a:t>
            </a:r>
            <a:endParaRPr lang="en-US" sz="1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407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489FC6-D681-B9AB-32C6-874AC651B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US" sz="4000">
                <a:cs typeface="Calibri Light"/>
              </a:rPr>
              <a:t>What would you do?</a:t>
            </a:r>
            <a:endParaRPr lang="en-US" sz="4000"/>
          </a:p>
        </p:txBody>
      </p:sp>
      <p:pic>
        <p:nvPicPr>
          <p:cNvPr id="7" name="Picture 6" descr="black and silver laptop computer">
            <a:extLst>
              <a:ext uri="{FF2B5EF4-FFF2-40B4-BE49-F238E27FC236}">
                <a16:creationId xmlns:a16="http://schemas.microsoft.com/office/drawing/2014/main" id="{DE118D15-A9E3-C708-ADDB-87DBF3EBCE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58" r="24096" b="-1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0C894-4E9F-9467-8CDC-DD6857F31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2409830"/>
            <a:ext cx="6798539" cy="37052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Based on this observation, you (the business manager) decide invest in (expensive) climate control infrastructure to keep temperatures low.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1BEB8-106D-E6FF-CE6A-1B498C9CCB24}"/>
              </a:ext>
            </a:extLst>
          </p:cNvPr>
          <p:cNvSpPr txBox="1"/>
          <p:nvPr/>
        </p:nvSpPr>
        <p:spPr>
          <a:xfrm>
            <a:off x="3571301" y="4526096"/>
            <a:ext cx="2743199" cy="4571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C64D8F97-16DF-E815-AD1E-CB66E83BD3A3}"/>
              </a:ext>
            </a:extLst>
          </p:cNvPr>
          <p:cNvSpPr txBox="1"/>
          <p:nvPr/>
        </p:nvSpPr>
        <p:spPr>
          <a:xfrm>
            <a:off x="4805691" y="4755974"/>
            <a:ext cx="6852823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>
                <a:solidFill>
                  <a:srgbClr val="C00000"/>
                </a:solidFill>
                <a:cs typeface="Calibri"/>
              </a:rPr>
              <a:t>Would you make this decision? 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A5CB58-A9CF-2078-80EF-AE3657004C6D}"/>
              </a:ext>
            </a:extLst>
          </p:cNvPr>
          <p:cNvSpPr txBox="1"/>
          <p:nvPr/>
        </p:nvSpPr>
        <p:spPr>
          <a:xfrm>
            <a:off x="4118472" y="6578906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Photo by </a:t>
            </a:r>
            <a:r>
              <a:rPr lang="en-US" sz="1200" dirty="0">
                <a:hlinkClick r:id="rId3"/>
              </a:rPr>
              <a:t>Yiorgos Ntrahas</a:t>
            </a:r>
            <a:r>
              <a:rPr lang="en-US" sz="1200" dirty="0"/>
              <a:t> on </a:t>
            </a:r>
            <a:r>
              <a:rPr lang="en-US" sz="1200" dirty="0">
                <a:hlinkClick r:id="rId4"/>
              </a:rPr>
              <a:t>Unsplash</a:t>
            </a:r>
            <a:r>
              <a:rPr lang="en-US" sz="1200" dirty="0"/>
              <a:t>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436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F5CD16-C91A-8E9A-162F-7EFDD6495305}"/>
              </a:ext>
            </a:extLst>
          </p:cNvPr>
          <p:cNvSpPr txBox="1"/>
          <p:nvPr/>
        </p:nvSpPr>
        <p:spPr>
          <a:xfrm>
            <a:off x="589560" y="856180"/>
            <a:ext cx="4560584" cy="11280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Correlation does not imply Causation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74C300-2960-D309-47C5-A5B2C04EEC06}"/>
              </a:ext>
            </a:extLst>
          </p:cNvPr>
          <p:cNvSpPr txBox="1"/>
          <p:nvPr/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 lot of well-known machine learning algorithms are predictive.</a:t>
            </a:r>
            <a:endParaRPr lang="en-US" sz="2800" dirty="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However, they are not causal.</a:t>
            </a:r>
            <a:endParaRPr lang="en-US" sz="2800" dirty="0">
              <a:cs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DDB702-43C4-5F17-C077-81A2F51AB1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" b="3065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A0DD3C-3448-217F-869D-2462A13B4FBC}"/>
              </a:ext>
            </a:extLst>
          </p:cNvPr>
          <p:cNvSpPr txBox="1"/>
          <p:nvPr/>
        </p:nvSpPr>
        <p:spPr>
          <a:xfrm>
            <a:off x="8223661" y="6353298"/>
            <a:ext cx="2525485" cy="2868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cs typeface="Calibri"/>
              </a:rPr>
              <a:t>Image from </a:t>
            </a:r>
            <a:r>
              <a:rPr lang="en-US" sz="1200" dirty="0">
                <a:ea typeface="+mn-lt"/>
                <a:cs typeface="+mn-lt"/>
              </a:rPr>
              <a:t>https://ctil.dundee.ac.uk/</a:t>
            </a:r>
            <a:endParaRPr lang="en-US" sz="1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5518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9309B-D10C-EFB9-7844-9272612EE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Example: Confounders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24E584-F4A4-DC69-6DA8-2C18A6010C1A}"/>
              </a:ext>
            </a:extLst>
          </p:cNvPr>
          <p:cNvSpPr txBox="1"/>
          <p:nvPr/>
        </p:nvSpPr>
        <p:spPr>
          <a:xfrm>
            <a:off x="1048986" y="1593273"/>
            <a:ext cx="1043049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>
                <a:cs typeface="Calibri" panose="020F0502020204030204"/>
              </a:rPr>
              <a:t>Directed Acyclic Graphs (DAGs) are used to describe causal relationships</a:t>
            </a:r>
          </a:p>
        </p:txBody>
      </p:sp>
      <p:pic>
        <p:nvPicPr>
          <p:cNvPr id="6" name="Picture 5" descr="A diagram of a company&#10;&#10;Description automatically generated">
            <a:extLst>
              <a:ext uri="{FF2B5EF4-FFF2-40B4-BE49-F238E27FC236}">
                <a16:creationId xmlns:a16="http://schemas.microsoft.com/office/drawing/2014/main" id="{362B3194-67B8-5FA7-E61E-49C82E0C1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997" y="2696643"/>
            <a:ext cx="5103003" cy="24168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F7C988-FBC3-4A9C-19B0-1370B130F91F}"/>
              </a:ext>
            </a:extLst>
          </p:cNvPr>
          <p:cNvSpPr txBox="1"/>
          <p:nvPr/>
        </p:nvSpPr>
        <p:spPr>
          <a:xfrm>
            <a:off x="1164401" y="5383361"/>
            <a:ext cx="927069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>
                <a:cs typeface="Calibri"/>
              </a:rPr>
              <a:t>"Grade" is correlated with "SAT"</a:t>
            </a:r>
            <a:endParaRPr lang="en-US">
              <a:cs typeface="Calibri" panose="020F0502020204030204"/>
            </a:endParaRPr>
          </a:p>
          <a:p>
            <a:pPr marL="457200" indent="-457200">
              <a:buFont typeface="Arial"/>
              <a:buChar char="•"/>
            </a:pPr>
            <a:r>
              <a:rPr lang="en-US" sz="2800">
                <a:cs typeface="Calibri"/>
              </a:rPr>
              <a:t>Does getting a good grade "cause" your SAT score to go up?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4C0233-D3A3-043B-4E1F-BD8848CCF98E}"/>
              </a:ext>
            </a:extLst>
          </p:cNvPr>
          <p:cNvSpPr txBox="1"/>
          <p:nvPr/>
        </p:nvSpPr>
        <p:spPr>
          <a:xfrm>
            <a:off x="7941325" y="110168"/>
            <a:ext cx="42947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ea typeface="Calibri"/>
                <a:cs typeface="Calibri"/>
              </a:rPr>
              <a:t>"The Student" example from</a:t>
            </a:r>
          </a:p>
          <a:p>
            <a:r>
              <a:rPr lang="en-US" sz="1200" dirty="0">
                <a:ea typeface="Calibri"/>
                <a:cs typeface="Calibri"/>
              </a:rPr>
              <a:t>Koller D. and Friedman N. (2009). </a:t>
            </a:r>
            <a:r>
              <a:rPr lang="en-US" sz="1200" i="1" dirty="0">
                <a:ea typeface="Calibri"/>
                <a:cs typeface="Calibri"/>
              </a:rPr>
              <a:t>Probabilistic Graphic Models: Principles and Techniques</a:t>
            </a:r>
            <a:endParaRPr lang="en-US" sz="12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4472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EDFDF-420A-7DB0-723C-7AC45D7FE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Interventions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868021-490E-C5F0-9F50-527992D56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815" y="1865301"/>
            <a:ext cx="7374575" cy="24049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B455A8-3F6A-2924-103B-E9601F3B9676}"/>
              </a:ext>
            </a:extLst>
          </p:cNvPr>
          <p:cNvSpPr txBox="1"/>
          <p:nvPr/>
        </p:nvSpPr>
        <p:spPr>
          <a:xfrm>
            <a:off x="3305298" y="4670961"/>
            <a:ext cx="17140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Original Model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3F1528-D57B-818F-B84F-78E2EA736F34}"/>
              </a:ext>
            </a:extLst>
          </p:cNvPr>
          <p:cNvSpPr txBox="1"/>
          <p:nvPr/>
        </p:nvSpPr>
        <p:spPr>
          <a:xfrm>
            <a:off x="6096000" y="4670960"/>
            <a:ext cx="38020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"Mutilated" model after intervention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25A216-179D-4F0E-EE1B-178171580A2A}"/>
              </a:ext>
            </a:extLst>
          </p:cNvPr>
          <p:cNvSpPr txBox="1"/>
          <p:nvPr/>
        </p:nvSpPr>
        <p:spPr>
          <a:xfrm>
            <a:off x="1474519" y="5512130"/>
            <a:ext cx="91440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C00000"/>
                </a:solidFill>
                <a:cs typeface="Calibri"/>
              </a:rPr>
              <a:t>If you hack into the school computer system and set your grade to an "A", would your chances of getting a high score on the SAT increase?</a:t>
            </a:r>
            <a:endParaRPr lang="en-US" sz="2400">
              <a:solidFill>
                <a:srgbClr val="000000"/>
              </a:solidFill>
              <a:cs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1B6913-9393-DB3A-A0C3-80A7115581E7}"/>
              </a:ext>
            </a:extLst>
          </p:cNvPr>
          <p:cNvSpPr txBox="1"/>
          <p:nvPr/>
        </p:nvSpPr>
        <p:spPr>
          <a:xfrm>
            <a:off x="7941325" y="110168"/>
            <a:ext cx="42947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ea typeface="Calibri"/>
                <a:cs typeface="Calibri"/>
              </a:rPr>
              <a:t>"The Student" example from</a:t>
            </a:r>
          </a:p>
          <a:p>
            <a:r>
              <a:rPr lang="en-US" sz="1200" dirty="0">
                <a:ea typeface="Calibri"/>
                <a:cs typeface="Calibri"/>
              </a:rPr>
              <a:t>Koller D. and Friedman N. (2009). </a:t>
            </a:r>
            <a:r>
              <a:rPr lang="en-US" sz="1200" i="1" dirty="0">
                <a:ea typeface="Calibri"/>
                <a:cs typeface="Calibri"/>
              </a:rPr>
              <a:t>Probabilistic Graphic Models: Principles and Techniques</a:t>
            </a:r>
            <a:endParaRPr lang="en-US" sz="12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1865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BC6EF-236A-BB43-6E34-98BC9A5CB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Discovering the Causal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F3BB6-AFD7-CCB2-F32C-60F8F059E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239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"X" and "Y" are correlated. What is the correct causal structure?</a:t>
            </a:r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C842E81-2071-DA83-8451-FB6DA74517D5}"/>
              </a:ext>
            </a:extLst>
          </p:cNvPr>
          <p:cNvGrpSpPr/>
          <p:nvPr/>
        </p:nvGrpSpPr>
        <p:grpSpPr>
          <a:xfrm>
            <a:off x="916164" y="3292421"/>
            <a:ext cx="2895146" cy="957896"/>
            <a:chOff x="3018311" y="3483428"/>
            <a:chExt cx="3473531" cy="105888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8BAC222-C1ED-9847-C039-E177366FE569}"/>
                </a:ext>
              </a:extLst>
            </p:cNvPr>
            <p:cNvGrpSpPr/>
            <p:nvPr/>
          </p:nvGrpSpPr>
          <p:grpSpPr>
            <a:xfrm>
              <a:off x="3018311" y="3483428"/>
              <a:ext cx="1058882" cy="1058883"/>
              <a:chOff x="3018311" y="3483428"/>
              <a:chExt cx="1058882" cy="1058883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5EEC6E4D-8505-489F-697A-5B1DA5E99EF6}"/>
                  </a:ext>
                </a:extLst>
              </p:cNvPr>
              <p:cNvSpPr/>
              <p:nvPr/>
            </p:nvSpPr>
            <p:spPr>
              <a:xfrm>
                <a:off x="3018311" y="3483428"/>
                <a:ext cx="1058882" cy="105888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243FAD-46A8-3FE7-A2D6-F9F219F3036D}"/>
                  </a:ext>
                </a:extLst>
              </p:cNvPr>
              <p:cNvSpPr txBox="1"/>
              <p:nvPr/>
            </p:nvSpPr>
            <p:spPr>
              <a:xfrm>
                <a:off x="3271135" y="3571230"/>
                <a:ext cx="467096" cy="76944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4400">
                    <a:solidFill>
                      <a:schemeClr val="bg1"/>
                    </a:solidFill>
                    <a:cs typeface="Calibri"/>
                  </a:rPr>
                  <a:t>X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CA42807-7029-7515-39FC-B372EAF30EBA}"/>
                </a:ext>
              </a:extLst>
            </p:cNvPr>
            <p:cNvGrpSpPr/>
            <p:nvPr/>
          </p:nvGrpSpPr>
          <p:grpSpPr>
            <a:xfrm>
              <a:off x="5432960" y="3483428"/>
              <a:ext cx="1058882" cy="1058883"/>
              <a:chOff x="4888674" y="3483428"/>
              <a:chExt cx="1058882" cy="1058883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EA27A935-1FF0-BDB1-1EC2-BFF9E88F107A}"/>
                  </a:ext>
                </a:extLst>
              </p:cNvPr>
              <p:cNvSpPr/>
              <p:nvPr/>
            </p:nvSpPr>
            <p:spPr>
              <a:xfrm>
                <a:off x="4888674" y="3483428"/>
                <a:ext cx="1058882" cy="105888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4584BD2-0F7C-F5B0-853F-33D25CDC9F99}"/>
                  </a:ext>
                </a:extLst>
              </p:cNvPr>
              <p:cNvSpPr txBox="1"/>
              <p:nvPr/>
            </p:nvSpPr>
            <p:spPr>
              <a:xfrm>
                <a:off x="5163529" y="3571230"/>
                <a:ext cx="467096" cy="76944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4400">
                    <a:solidFill>
                      <a:schemeClr val="bg1"/>
                    </a:solidFill>
                    <a:cs typeface="Calibri"/>
                  </a:rPr>
                  <a:t>Y</a:t>
                </a:r>
                <a:endParaRPr lang="en-US"/>
              </a:p>
            </p:txBody>
          </p: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AFCA06F-4831-F7A5-DB63-0F793F0FEA15}"/>
                </a:ext>
              </a:extLst>
            </p:cNvPr>
            <p:cNvCxnSpPr/>
            <p:nvPr/>
          </p:nvCxnSpPr>
          <p:spPr>
            <a:xfrm>
              <a:off x="4072289" y="4000915"/>
              <a:ext cx="1389412" cy="39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EF2457B-BA91-A396-8A63-A499A5958991}"/>
              </a:ext>
            </a:extLst>
          </p:cNvPr>
          <p:cNvGrpSpPr/>
          <p:nvPr/>
        </p:nvGrpSpPr>
        <p:grpSpPr>
          <a:xfrm>
            <a:off x="4635191" y="3247351"/>
            <a:ext cx="2996134" cy="957896"/>
            <a:chOff x="3018311" y="3483428"/>
            <a:chExt cx="3464350" cy="105888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7997E6C-EAC7-4017-DF54-ACC0146D22F3}"/>
                </a:ext>
              </a:extLst>
            </p:cNvPr>
            <p:cNvGrpSpPr/>
            <p:nvPr/>
          </p:nvGrpSpPr>
          <p:grpSpPr>
            <a:xfrm>
              <a:off x="3018311" y="3483428"/>
              <a:ext cx="1058882" cy="1058883"/>
              <a:chOff x="3018311" y="3483428"/>
              <a:chExt cx="1058882" cy="1058883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311CB3A-8017-CC74-40AA-8DFC36B2899A}"/>
                  </a:ext>
                </a:extLst>
              </p:cNvPr>
              <p:cNvSpPr/>
              <p:nvPr/>
            </p:nvSpPr>
            <p:spPr>
              <a:xfrm>
                <a:off x="3018311" y="3483428"/>
                <a:ext cx="1058882" cy="105888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2D58540-857F-D60B-2B1F-992030D7ACCA}"/>
                  </a:ext>
                </a:extLst>
              </p:cNvPr>
              <p:cNvSpPr txBox="1"/>
              <p:nvPr/>
            </p:nvSpPr>
            <p:spPr>
              <a:xfrm>
                <a:off x="3283349" y="3591528"/>
                <a:ext cx="467096" cy="76944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4400">
                    <a:solidFill>
                      <a:schemeClr val="bg1"/>
                    </a:solidFill>
                    <a:cs typeface="Calibri"/>
                  </a:rPr>
                  <a:t>X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E3463F2-6121-5101-484A-3E4ECEE1AB9E}"/>
                </a:ext>
              </a:extLst>
            </p:cNvPr>
            <p:cNvGrpSpPr/>
            <p:nvPr/>
          </p:nvGrpSpPr>
          <p:grpSpPr>
            <a:xfrm>
              <a:off x="5423779" y="3483428"/>
              <a:ext cx="1058882" cy="1058883"/>
              <a:chOff x="4879493" y="3483428"/>
              <a:chExt cx="1058882" cy="1058883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0AACA40-7CF5-7BFF-01D6-3E09EF453DD8}"/>
                  </a:ext>
                </a:extLst>
              </p:cNvPr>
              <p:cNvSpPr/>
              <p:nvPr/>
            </p:nvSpPr>
            <p:spPr>
              <a:xfrm>
                <a:off x="4879493" y="3483428"/>
                <a:ext cx="1058882" cy="105888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6E2B7DB-8E98-AABB-337B-7232DCB032BE}"/>
                  </a:ext>
                </a:extLst>
              </p:cNvPr>
              <p:cNvSpPr txBox="1"/>
              <p:nvPr/>
            </p:nvSpPr>
            <p:spPr>
              <a:xfrm>
                <a:off x="5165761" y="3601677"/>
                <a:ext cx="467096" cy="76944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4400">
                    <a:solidFill>
                      <a:schemeClr val="bg1"/>
                    </a:solidFill>
                    <a:cs typeface="Calibri"/>
                  </a:rPr>
                  <a:t>Y</a:t>
                </a:r>
                <a:endParaRPr lang="en-US"/>
              </a:p>
            </p:txBody>
          </p:sp>
        </p:grp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9344922-4526-2D60-7A7F-3223BE9D7E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64122" y="4010095"/>
              <a:ext cx="1355624" cy="522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54722D2-E060-E00E-CD72-224202D6E3BD}"/>
              </a:ext>
            </a:extLst>
          </p:cNvPr>
          <p:cNvGrpSpPr/>
          <p:nvPr/>
        </p:nvGrpSpPr>
        <p:grpSpPr>
          <a:xfrm>
            <a:off x="8459046" y="2655278"/>
            <a:ext cx="2637967" cy="2298281"/>
            <a:chOff x="7733769" y="3196941"/>
            <a:chExt cx="3473412" cy="312454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5E49D15-F848-10EC-7AF9-4FFC324E7CEF}"/>
                </a:ext>
              </a:extLst>
            </p:cNvPr>
            <p:cNvSpPr/>
            <p:nvPr/>
          </p:nvSpPr>
          <p:spPr>
            <a:xfrm>
              <a:off x="9064974" y="3196941"/>
              <a:ext cx="1058882" cy="10588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C405181-12FC-0345-A2F2-412533FDED3D}"/>
                </a:ext>
              </a:extLst>
            </p:cNvPr>
            <p:cNvSpPr txBox="1"/>
            <p:nvPr/>
          </p:nvSpPr>
          <p:spPr>
            <a:xfrm>
              <a:off x="9289329" y="3223154"/>
              <a:ext cx="467095" cy="76944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4400">
                  <a:solidFill>
                    <a:schemeClr val="bg1"/>
                  </a:solidFill>
                  <a:cs typeface="Calibri"/>
                </a:rPr>
                <a:t>Z</a:t>
              </a:r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9A4E8D7-82DE-D6CE-13CA-9E6AA76549C1}"/>
                </a:ext>
              </a:extLst>
            </p:cNvPr>
            <p:cNvCxnSpPr/>
            <p:nvPr/>
          </p:nvCxnSpPr>
          <p:spPr>
            <a:xfrm flipH="1">
              <a:off x="8588894" y="4210188"/>
              <a:ext cx="795600" cy="115154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F27B8E4-7672-ECE7-98C2-D86A63610BAA}"/>
                </a:ext>
              </a:extLst>
            </p:cNvPr>
            <p:cNvCxnSpPr>
              <a:cxnSpLocks/>
            </p:cNvCxnSpPr>
            <p:nvPr/>
          </p:nvCxnSpPr>
          <p:spPr>
            <a:xfrm>
              <a:off x="9779265" y="4210188"/>
              <a:ext cx="783484" cy="10964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850B57F-2792-8329-F2A6-BE056143A40A}"/>
                </a:ext>
              </a:extLst>
            </p:cNvPr>
            <p:cNvSpPr/>
            <p:nvPr/>
          </p:nvSpPr>
          <p:spPr>
            <a:xfrm>
              <a:off x="7733769" y="5262604"/>
              <a:ext cx="1058882" cy="10588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430410A-B8D2-5912-9E48-FEA6516CA64C}"/>
                </a:ext>
              </a:extLst>
            </p:cNvPr>
            <p:cNvSpPr txBox="1"/>
            <p:nvPr/>
          </p:nvSpPr>
          <p:spPr>
            <a:xfrm>
              <a:off x="7946036" y="5301298"/>
              <a:ext cx="467095" cy="76944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4400">
                  <a:solidFill>
                    <a:schemeClr val="bg1"/>
                  </a:solidFill>
                  <a:cs typeface="Calibri"/>
                </a:rPr>
                <a:t>X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79FF998-9923-9271-5950-6B328008015B}"/>
                </a:ext>
              </a:extLst>
            </p:cNvPr>
            <p:cNvSpPr/>
            <p:nvPr/>
          </p:nvSpPr>
          <p:spPr>
            <a:xfrm>
              <a:off x="10148299" y="5262603"/>
              <a:ext cx="1058882" cy="10588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B9A811B-147D-95F4-69A0-20567CF33E40}"/>
                </a:ext>
              </a:extLst>
            </p:cNvPr>
            <p:cNvSpPr txBox="1"/>
            <p:nvPr/>
          </p:nvSpPr>
          <p:spPr>
            <a:xfrm>
              <a:off x="10384741" y="5288816"/>
              <a:ext cx="467095" cy="76944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4400">
                  <a:solidFill>
                    <a:schemeClr val="bg1"/>
                  </a:solidFill>
                  <a:cs typeface="Calibri"/>
                </a:rPr>
                <a:t>Y</a:t>
              </a:r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223A814-217A-CC55-67F8-23787A752F1C}"/>
              </a:ext>
            </a:extLst>
          </p:cNvPr>
          <p:cNvSpPr txBox="1"/>
          <p:nvPr/>
        </p:nvSpPr>
        <p:spPr>
          <a:xfrm>
            <a:off x="2295180" y="5379903"/>
            <a:ext cx="682862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cs typeface="Calibri"/>
              </a:rPr>
              <a:t>Cannot be determined from observations alone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33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7D68B5-026F-2064-6451-11E7CEE07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Important Notes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8A549-466E-FC6F-FE9F-85D10457A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>
                <a:cs typeface="Calibri"/>
              </a:rPr>
              <a:t>Observations (Probability Distribution) does not tell you the causal structure.</a:t>
            </a:r>
          </a:p>
          <a:p>
            <a:r>
              <a:rPr lang="en-US" sz="2400">
                <a:cs typeface="Calibri"/>
              </a:rPr>
              <a:t>Intervening on the mechanism that generates the random variables tells you the causal structure. (Experiments)</a:t>
            </a:r>
          </a:p>
          <a:p>
            <a:r>
              <a:rPr lang="en-US" sz="2400">
                <a:cs typeface="Calibri"/>
              </a:rPr>
              <a:t>Observations can "narrow down" the list of possible causal graphs.</a:t>
            </a:r>
          </a:p>
          <a:p>
            <a:r>
              <a:rPr lang="en-US" sz="2400">
                <a:cs typeface="Calibri"/>
              </a:rPr>
              <a:t>Causation can also be established by expert knowledge.</a:t>
            </a:r>
          </a:p>
          <a:p>
            <a:endParaRPr lang="en-US" sz="2400">
              <a:cs typeface="Calibri"/>
            </a:endParaRPr>
          </a:p>
        </p:txBody>
      </p:sp>
      <p:pic>
        <p:nvPicPr>
          <p:cNvPr id="5" name="Picture 4" descr="photo of bulb artwork">
            <a:extLst>
              <a:ext uri="{FF2B5EF4-FFF2-40B4-BE49-F238E27FC236}">
                <a16:creationId xmlns:a16="http://schemas.microsoft.com/office/drawing/2014/main" id="{95D1FAA6-7F27-DE84-33BF-61DC05BA6B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249" b="-2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25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E3223506-2EF9-A897-406E-18BAAEF2DCD7}"/>
              </a:ext>
            </a:extLst>
          </p:cNvPr>
          <p:cNvSpPr txBox="1"/>
          <p:nvPr/>
        </p:nvSpPr>
        <p:spPr>
          <a:xfrm rot="10800000" flipV="1">
            <a:off x="542021" y="5339092"/>
            <a:ext cx="6862123" cy="138499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rgbClr val="FF0000"/>
                </a:solidFill>
                <a:cs typeface="Calibri"/>
              </a:rPr>
              <a:t>Expert knowledge, machine learning methods, and assumptions are needed to build causal models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C74836-8C26-EC5A-0E46-38898B1F4628}"/>
              </a:ext>
            </a:extLst>
          </p:cNvPr>
          <p:cNvSpPr txBox="1"/>
          <p:nvPr/>
        </p:nvSpPr>
        <p:spPr>
          <a:xfrm>
            <a:off x="9335985" y="6179127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Photo by </a:t>
            </a:r>
            <a:r>
              <a:rPr lang="en-US" sz="1400" dirty="0">
                <a:hlinkClick r:id="rId3"/>
              </a:rPr>
              <a:t>AbsolutVision</a:t>
            </a:r>
            <a:r>
              <a:rPr lang="en-US" sz="1400" dirty="0"/>
              <a:t> on </a:t>
            </a:r>
            <a:r>
              <a:rPr lang="en-US" sz="1400" dirty="0">
                <a:hlinkClick r:id="rId4"/>
              </a:rPr>
              <a:t>Unsplash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6502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4DBD5-0F36-DF14-6898-8EBE44CB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Bayesian Networks</a:t>
            </a: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48CFBBC-2664-F6C5-A0DA-DC56F4FC94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4597" y="2142300"/>
            <a:ext cx="5482806" cy="4351338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33D371B-EA5A-EAAD-7B05-A8AF56D44658}"/>
              </a:ext>
            </a:extLst>
          </p:cNvPr>
          <p:cNvSpPr txBox="1"/>
          <p:nvPr/>
        </p:nvSpPr>
        <p:spPr>
          <a:xfrm>
            <a:off x="890649" y="1523999"/>
            <a:ext cx="1041070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ea typeface="Calibri"/>
                <a:cs typeface="Calibri"/>
              </a:rPr>
              <a:t>Graph + Parameters = Probability Distribution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24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Causal Models in Machine Learning and its Applications in Healthcare</vt:lpstr>
      <vt:lpstr>Imagine the following scenario...</vt:lpstr>
      <vt:lpstr>What would you do?</vt:lpstr>
      <vt:lpstr>PowerPoint Presentation</vt:lpstr>
      <vt:lpstr>Example: Confounders</vt:lpstr>
      <vt:lpstr>Interventions</vt:lpstr>
      <vt:lpstr>Discovering the Causal Structure</vt:lpstr>
      <vt:lpstr>Important Notes</vt:lpstr>
      <vt:lpstr>Bayesian Networks</vt:lpstr>
      <vt:lpstr>Learning Graphical Models</vt:lpstr>
      <vt:lpstr>PowerPoint Presentation</vt:lpstr>
      <vt:lpstr>Capstone Project 3 Goals</vt:lpstr>
      <vt:lpstr>Results: Classification Task</vt:lpstr>
      <vt:lpstr>PowerPoint Presentation</vt:lpstr>
      <vt:lpstr>PowerPoint Presentation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460</cp:revision>
  <dcterms:created xsi:type="dcterms:W3CDTF">2023-08-10T08:39:34Z</dcterms:created>
  <dcterms:modified xsi:type="dcterms:W3CDTF">2023-09-04T12:25:56Z</dcterms:modified>
</cp:coreProperties>
</file>